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82" r:id="rId2"/>
    <p:sldId id="298" r:id="rId3"/>
    <p:sldId id="299" r:id="rId4"/>
    <p:sldId id="311" r:id="rId5"/>
    <p:sldId id="310" r:id="rId6"/>
    <p:sldId id="309" r:id="rId7"/>
    <p:sldId id="312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292" r:id="rId18"/>
    <p:sldId id="293" r:id="rId19"/>
    <p:sldId id="283" r:id="rId20"/>
    <p:sldId id="291" r:id="rId21"/>
    <p:sldId id="297" r:id="rId22"/>
    <p:sldId id="284" r:id="rId23"/>
    <p:sldId id="294" r:id="rId24"/>
    <p:sldId id="295" r:id="rId25"/>
    <p:sldId id="285" r:id="rId26"/>
    <p:sldId id="296" r:id="rId27"/>
    <p:sldId id="25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31" autoAdjust="0"/>
  </p:normalViewPr>
  <p:slideViewPr>
    <p:cSldViewPr snapToGrid="0">
      <p:cViewPr varScale="1">
        <p:scale>
          <a:sx n="73" d="100"/>
          <a:sy n="73" d="100"/>
        </p:scale>
        <p:origin x="1356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061-4A50-A0F1-15FF7862FAD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061-4A50-A0F1-15FF7862FAD3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061-4A50-A0F1-15FF7862FAD3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061-4A50-A0F1-15FF7862FA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862" b="1" i="0" u="none" strike="noStrike" kern="1200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sz="1862" b="1" i="0" u="none" strike="noStrike" kern="1200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rPr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862" b="1" i="0" u="none" strike="noStrike" kern="1200" spc="0" baseline="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DB2-4335-913F-735FAEEA82C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DB2-4335-913F-735FAEEA82C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DB2-4335-913F-735FAEEA82C7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DB2-4335-913F-735FAEEA82C7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9DB2-4335-913F-735FAEEA82C7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DB2-4335-913F-735FAEEA82C7}"/>
                </c:ext>
              </c:extLst>
            </c:dLbl>
            <c:dLbl>
              <c:idx val="1"/>
              <c:layout>
                <c:manualLayout>
                  <c:x val="-0.11615923344937455"/>
                  <c:y val="-0.1400252328934865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DB2-4335-913F-735FAEEA82C7}"/>
                </c:ext>
              </c:extLst>
            </c:dLbl>
            <c:dLbl>
              <c:idx val="2"/>
              <c:layout>
                <c:manualLayout>
                  <c:x val="0.13864166572989867"/>
                  <c:y val="-0.15145586415009771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DB2-4335-913F-735FAEEA82C7}"/>
                </c:ext>
              </c:extLst>
            </c:dLbl>
            <c:dLbl>
              <c:idx val="3"/>
              <c:layout>
                <c:manualLayout>
                  <c:x val="6.9525299079784011E-2"/>
                  <c:y val="0.28576578141527864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DB2-4335-913F-735FAEEA82C7}"/>
                </c:ext>
              </c:extLst>
            </c:dLbl>
            <c:dLbl>
              <c:idx val="4"/>
              <c:layout>
                <c:manualLayout>
                  <c:x val="-8.1787666114047294E-2"/>
                  <c:y val="0.2286126251322228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DB2-4335-913F-735FAEEA82C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1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DB2-4335-913F-735FAEEA82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4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862" b="1" i="0" u="none" strike="noStrike" kern="1200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pPr>
            <a:r>
              <a:rPr lang="en-US" sz="1862" b="1" i="0" u="none" strike="noStrike" kern="1200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rPr>
              <a:t>Revenue Over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862" b="1" i="0" u="none" strike="noStrike" kern="1200" spc="0" baseline="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832F-492D-9B95-9DB67453339A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832F-492D-9B95-9DB67453339A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832F-492D-9B95-9DB67453339A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832F-492D-9B95-9DB6745333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0041416"/>
        <c:axId val="1000041744"/>
      </c:line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2018/10/04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2018/10/04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Insert or Drag &amp; Drop Photo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FA90A43-BEC4-4B20-96E2-797B03FB82F2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A2C2023-6C37-4611-ACAF-5F2060202836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206C51E8-C5C0-4672-B456-F44C69B074D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DE9AE8C-7574-4D45-B521-6B18054DA7C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EF240172-5930-4717-A0CD-A151075277D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B4A83CE-8643-4697-94A9-C9F587F46E2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0A765A5-BBCE-405E-A4B3-80A660118E84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83656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:a16="http://schemas.microsoft.com/office/drawing/2014/main" id="{12B8F0DB-CC25-4CE9-A68E-CAA2FD986AF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A058973-2DC9-4087-9D57-F1D779F56CC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641062D-3CD4-49D1-A621-331E2933340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F2C1E7C-A088-4772-84B3-15309BEADF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CA52278A-6924-4F97-A196-AE30D3DACB7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divider 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03129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:a16="http://schemas.microsoft.com/office/drawing/2014/main" id="{8663BD7B-5136-47ED-BE0A-C6C2F5622BD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6ABA22C7-C35B-4EC0-B7CE-54F9EEFCB71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6DAE4BC9-9CFF-4522-8216-651498F7A167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8E822AA0-FB3E-4051-AA1F-F51204BA02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3445288A-D169-4374-BCFD-917DD04B2B1E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2CD5709C-84DE-45F3-AE9B-8B6FD7134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1250"/>
            <a:ext cx="5460114" cy="46657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6BB18B1-3B7F-4B18-A1C5-BB7DA443C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816" y="1511250"/>
            <a:ext cx="5460114" cy="46657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419BDFB-8FC0-4B89-A29A-8EAC95E9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511250"/>
            <a:ext cx="54849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8E6C2CC0-9AB0-46E9-977A-EF923DCE7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9334" y="1518287"/>
            <a:ext cx="54206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8DF954C-A51E-4242-B83E-A826008F5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9334" y="2486989"/>
            <a:ext cx="5432666" cy="37026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600E416E-6162-484A-BA4D-640FA8307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2486989"/>
            <a:ext cx="5491215" cy="37026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6020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ZA" dirty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8B59DDF-F2BC-491E-92E0-9D2C1398E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31999"/>
            <a:ext cx="6544468" cy="55138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29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ZA" dirty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110E46C-B434-49FA-AA0E-D64E5786D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31999"/>
            <a:ext cx="6544468" cy="5513889"/>
          </a:xfrm>
          <a:prstGeom prst="roundRect">
            <a:avLst>
              <a:gd name="adj" fmla="val 5554"/>
            </a:avLst>
          </a:prstGeom>
        </p:spPr>
        <p:txBody>
          <a:bodyPr vert="horz" wrap="square" lIns="0" tIns="0" rIns="0" bIns="0" rtlCol="0" anchor="ctr">
            <a:noAutofit/>
          </a:bodyPr>
          <a:lstStyle>
            <a:lvl1pPr>
              <a:def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8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Insert or Drag &amp; Drop Photo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9134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Insert or Drag &amp; Drop Photo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divider 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Insert or Drag &amp; Drop Photo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divider 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r>
              <a:rPr lang="en-ZA" dirty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6" r:id="rId11"/>
    <p:sldLayoutId id="2147483657" r:id="rId12"/>
    <p:sldLayoutId id="2147483667" r:id="rId13"/>
    <p:sldLayoutId id="2147483668" r:id="rId14"/>
    <p:sldLayoutId id="2147483650" r:id="rId15"/>
    <p:sldLayoutId id="2147483652" r:id="rId16"/>
    <p:sldLayoutId id="2147483669" r:id="rId17"/>
    <p:sldLayoutId id="2147483671" r:id="rId18"/>
    <p:sldLayoutId id="2147483672" r:id="rId19"/>
    <p:sldLayoutId id="2147483670" r:id="rId20"/>
    <p:sldLayoutId id="2147483655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013B1DF9-4A7D-4C11-AAFD-8A28C2B4B54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922" r="6922"/>
          <a:stretch>
            <a:fillRect/>
          </a:stretch>
        </p:blipFill>
        <p:spPr>
          <a:xfrm>
            <a:off x="1" y="0"/>
            <a:ext cx="10655455" cy="6858000"/>
          </a:xfrm>
        </p:spPr>
      </p:pic>
      <p:sp>
        <p:nvSpPr>
          <p:cNvPr id="25" name="TextBox 24" descr="Slide accent to title box">
            <a:extLst>
              <a:ext uri="{FF2B5EF4-FFF2-40B4-BE49-F238E27FC236}">
                <a16:creationId xmlns:a16="http://schemas.microsoft.com/office/drawing/2014/main" id="{7EF238CB-AB58-4787-8F9C-A1C16929A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0" y="4227821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 dirty="0"/>
          </a:p>
        </p:txBody>
      </p:sp>
      <p:sp>
        <p:nvSpPr>
          <p:cNvPr id="20" name="Isosceles Triangle 19" descr="Slide shadow to title box">
            <a:extLst>
              <a:ext uri="{FF2B5EF4-FFF2-40B4-BE49-F238E27FC236}">
                <a16:creationId xmlns:a16="http://schemas.microsoft.com/office/drawing/2014/main" id="{545D50A1-D634-4325-B06C-5450FDF7B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1000838" y="5942316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6251" y="3429000"/>
            <a:ext cx="5035924" cy="2514635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pt-BR" dirty="0"/>
              <a:t>Sistema Autônomo de Evasão de Colisões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3378E10-E6A3-404E-AF2A-9AB906675BB9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26075" r="26075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C83D5CF-AF1F-48CC-8295-972618F31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Equalização de Histograma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F91354-16BB-4265-9822-3A5B2D9407B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CLAHE</a:t>
            </a:r>
          </a:p>
          <a:p>
            <a:endParaRPr lang="pt-BR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68B68-1E6A-4D88-802B-16A5909A67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6ADB8-AAA3-4C25-82BD-D2724FA8D17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99775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A2F33CA-CCB9-4980-82A1-182937B39B53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8F19DE-561A-4698-994B-2D75334E5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Suavização de imagens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53D61E-304B-457E-AAEC-54809F3B11D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Suavização pela Gaussiana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6302DBA-5411-408B-90D8-282C189CA7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5EC65-637F-4F25-AF3D-88C85B7F4C5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16689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00E402D-1B65-484E-8945-BEB4250B006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7C4146-6D5B-4A3A-9108-BD96BDCB3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Suavização de imagens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81A26E-E8CC-45A0-AC72-83570B43FF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Suavização pela mediana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976135-B96A-41C0-BD8E-13B2BC0F02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476B5-1E9C-4966-A837-C59907BFE734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5392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4590F68-D327-4087-B009-753F76EE66E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5928D3-4C9A-4276-9EB3-000EC79F9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Suavização de imagens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D93AF0-1902-4E09-A4E7-92EFEA2165F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Suavização com filtro bilateral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3E88EA-CF3C-4784-A457-0B82831859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8D76D-7E57-4B00-A471-9BDAC85CFE0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13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95826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F4BE53F-9AF2-4E6B-9193-81101C63E697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30989D6-199B-4256-97CA-ECF2DCDF8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Binarização com limiar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BBCB92-11C4-46E4-8FB2-33365297E67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Threshold adaptativo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3DA5C7-6B38-4FC3-9BA9-1F9AE7AF34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2FA0B-6D80-44F8-BBC1-1CD462EF2A74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79990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29216FD-7E72-4C1F-8B36-1E4496D5F91D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B79AC1-93F3-43D2-8888-D87761EDD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Binarização com limiar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506F8-4FE3-4C10-BC1B-E1E8A2C29E3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Threshold com Otsu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5A37FD-EDA6-48AB-9503-134D8852A12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8DDE4-6AEA-4DBB-8268-3725A32DDEF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05125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25B3C63-8817-4821-B51E-D8FC71B0AF37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C833B91-5D60-43BD-9222-F3B40718C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Segmentação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A9827E-5617-45DA-817F-BD7C0B422C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Segmentação e métodos de detecção de bordas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697016-2E97-479C-8171-A3A221541D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D252B-811C-4757-BA2F-8497CF0806E2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16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4377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Divider slide image">
            <a:extLst>
              <a:ext uri="{FF2B5EF4-FFF2-40B4-BE49-F238E27FC236}">
                <a16:creationId xmlns:a16="http://schemas.microsoft.com/office/drawing/2014/main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8" name="Isosceles Triangle 17" descr="Shadow for title box">
            <a:extLst>
              <a:ext uri="{FF2B5EF4-FFF2-40B4-BE49-F238E27FC236}">
                <a16:creationId xmlns:a16="http://schemas.microsoft.com/office/drawing/2014/main" id="{FAB4748B-F532-4C70-827A-5FEA8C084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91864" y="5548307"/>
            <a:ext cx="450092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3" y="2408157"/>
            <a:ext cx="4459766" cy="3146839"/>
          </a:xfrm>
        </p:spPr>
        <p:txBody>
          <a:bodyPr/>
          <a:lstStyle/>
          <a:p>
            <a:r>
              <a:rPr lang="en-ZA" dirty="0"/>
              <a:t>Section Divider Option 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</a:t>
            </a:r>
          </a:p>
        </p:txBody>
      </p:sp>
      <p:sp>
        <p:nvSpPr>
          <p:cNvPr id="15" name="Freeform 5" descr="Accent block">
            <a:extLst>
              <a:ext uri="{FF2B5EF4-FFF2-40B4-BE49-F238E27FC236}">
                <a16:creationId xmlns:a16="http://schemas.microsoft.com/office/drawing/2014/main" id="{7746F873-A4ED-4E4C-BB89-CA0FBB9E9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56656" y="5118766"/>
            <a:ext cx="751030" cy="65906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6" name="Freeform 5" descr="Hollow accent block">
            <a:extLst>
              <a:ext uri="{FF2B5EF4-FFF2-40B4-BE49-F238E27FC236}">
                <a16:creationId xmlns:a16="http://schemas.microsoft.com/office/drawing/2014/main" id="{E0D7A780-33BC-4E68-9763-AB62376D5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1779027" y="1160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17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Picture placeholder">
            <a:extLst>
              <a:ext uri="{FF2B5EF4-FFF2-40B4-BE49-F238E27FC236}">
                <a16:creationId xmlns:a16="http://schemas.microsoft.com/office/drawing/2014/main" id="{588C9C3E-7C4B-EA46-9848-A17249AC33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Freeform 5" descr="Hollow accent">
            <a:extLst>
              <a:ext uri="{FF2B5EF4-FFF2-40B4-BE49-F238E27FC236}">
                <a16:creationId xmlns:a16="http://schemas.microsoft.com/office/drawing/2014/main" id="{10117390-DCFE-4FAE-B3FD-DAECFE779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8713227" y="2049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31" name="TextBox 30" descr="Flag accent to title">
            <a:extLst>
              <a:ext uri="{FF2B5EF4-FFF2-40B4-BE49-F238E27FC236}">
                <a16:creationId xmlns:a16="http://schemas.microsoft.com/office/drawing/2014/main" id="{8FC2E368-898A-440B-A15C-4C5FB13C5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1897242" y="2364840"/>
            <a:ext cx="2494930" cy="313976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 dirty="0"/>
          </a:p>
        </p:txBody>
      </p:sp>
      <p:sp>
        <p:nvSpPr>
          <p:cNvPr id="21" name="Isosceles Triangle 20" descr="Shadow accent to title">
            <a:extLst>
              <a:ext uri="{FF2B5EF4-FFF2-40B4-BE49-F238E27FC236}">
                <a16:creationId xmlns:a16="http://schemas.microsoft.com/office/drawing/2014/main" id="{59A98ED3-718C-409B-BC1D-07842F9F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3915924" y="496252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6117" y="1816509"/>
            <a:ext cx="4459766" cy="3146839"/>
          </a:xfrm>
        </p:spPr>
        <p:txBody>
          <a:bodyPr/>
          <a:lstStyle/>
          <a:p>
            <a:r>
              <a:rPr lang="en-ZA" dirty="0"/>
              <a:t>Section Divider 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</p:spPr>
        <p:txBody>
          <a:bodyPr/>
          <a:lstStyle/>
          <a:p>
            <a:r>
              <a:rPr lang="en-ZA" dirty="0"/>
              <a:t>Lorem ipsum dolor sit amet, consectetur adipiscing elit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5472000" cy="3600000"/>
          </a:xfrm>
        </p:spPr>
        <p:txBody>
          <a:bodyPr/>
          <a:lstStyle/>
          <a:p>
            <a:pPr marL="0" indent="0">
              <a:buNone/>
            </a:pPr>
            <a:r>
              <a:rPr lang="en-ZA" sz="2800" dirty="0"/>
              <a:t>Lorem ipsum dolor sit amet, consectetur adipiscing elit. </a:t>
            </a:r>
          </a:p>
          <a:p>
            <a:r>
              <a:rPr lang="en-ZA" dirty="0"/>
              <a:t>Ut fermentum a magna ut eleifend. Integer convallis suscipit ante eu varius. </a:t>
            </a:r>
          </a:p>
          <a:p>
            <a:r>
              <a:rPr lang="en-ZA" dirty="0"/>
              <a:t>Morbi a purus dolor. Suspendisse sit amet ipsum finibus justo viverra blandit. </a:t>
            </a:r>
          </a:p>
          <a:p>
            <a:r>
              <a:rPr lang="en-ZA" dirty="0"/>
              <a:t>Ut congue quis tortor eget sodales. </a:t>
            </a:r>
          </a:p>
        </p:txBody>
      </p:sp>
      <p:pic>
        <p:nvPicPr>
          <p:cNvPr id="9" name="Picture Placeholder 8" descr="Image placeholder">
            <a:extLst>
              <a:ext uri="{FF2B5EF4-FFF2-40B4-BE49-F238E27FC236}">
                <a16:creationId xmlns:a16="http://schemas.microsoft.com/office/drawing/2014/main" id="{52FD3342-E198-5348-9EE9-579E8FFF9D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5" name="Freeform 5" descr="Hollow image accent">
            <a:extLst>
              <a:ext uri="{FF2B5EF4-FFF2-40B4-BE49-F238E27FC236}">
                <a16:creationId xmlns:a16="http://schemas.microsoft.com/office/drawing/2014/main" id="{764DA446-807B-4C83-BB5A-59E3FABC9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16" name="Freeform 5" descr="Solid image accent">
            <a:extLst>
              <a:ext uri="{FF2B5EF4-FFF2-40B4-BE49-F238E27FC236}">
                <a16:creationId xmlns:a16="http://schemas.microsoft.com/office/drawing/2014/main" id="{F28CDBF8-0191-43F9-98FE-B98B08813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459030" y="2460298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19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ECA9FE9D-6C63-47E9-AC72-2E6AD5ACF3C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594" b="1594"/>
          <a:stretch>
            <a:fillRect/>
          </a:stretch>
        </p:blipFill>
        <p:spPr/>
      </p:pic>
      <p:sp>
        <p:nvSpPr>
          <p:cNvPr id="15" name="Title 14">
            <a:extLst>
              <a:ext uri="{FF2B5EF4-FFF2-40B4-BE49-F238E27FC236}">
                <a16:creationId xmlns:a16="http://schemas.microsoft.com/office/drawing/2014/main" id="{E08244FD-2928-4CDA-9DDB-C8189660B8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6117" y="1333500"/>
            <a:ext cx="4459766" cy="4657725"/>
          </a:xfrm>
        </p:spPr>
        <p:txBody>
          <a:bodyPr/>
          <a:lstStyle/>
          <a:p>
            <a:r>
              <a:rPr lang="pt-BR" dirty="0"/>
              <a:t>Sumário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ACC11907-978C-47D7-B465-0F1B5CE4E2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2428876"/>
            <a:ext cx="4000500" cy="3409949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pt-BR" sz="2800" dirty="0"/>
              <a:t>Sistemas de cores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Histogramas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Equalização de imagem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Suavização de imagens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Binarização com limiar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Segmentação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Detecção de bordas</a:t>
            </a:r>
          </a:p>
        </p:txBody>
      </p:sp>
    </p:spTree>
    <p:extLst>
      <p:ext uri="{BB962C8B-B14F-4D97-AF65-F5344CB8AC3E}">
        <p14:creationId xmlns:p14="http://schemas.microsoft.com/office/powerpoint/2010/main" val="389694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Our Promise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5472000" cy="3600000"/>
          </a:xfrm>
        </p:spPr>
        <p:txBody>
          <a:bodyPr/>
          <a:lstStyle/>
          <a:p>
            <a:pPr marL="0" indent="0">
              <a:buNone/>
            </a:pPr>
            <a:r>
              <a:rPr lang="en-ZA" sz="2800" dirty="0"/>
              <a:t>Lorem ipsum dolor sit amet, consectetur adipiscing elit. </a:t>
            </a:r>
          </a:p>
          <a:p>
            <a:r>
              <a:rPr lang="en-ZA" dirty="0"/>
              <a:t>Ut fermentum a magna ut eleifend. Integer convallis suscipit ante eu varius. </a:t>
            </a:r>
          </a:p>
          <a:p>
            <a:r>
              <a:rPr lang="en-ZA" dirty="0"/>
              <a:t>Morbi a purus dolor. Suspendisse sit amet ipsum finibus justo viverra blandit. </a:t>
            </a:r>
          </a:p>
          <a:p>
            <a:r>
              <a:rPr lang="en-ZA" dirty="0"/>
              <a:t>Ut congue quis tortor eget sodales. </a:t>
            </a:r>
          </a:p>
        </p:txBody>
      </p:sp>
      <p:pic>
        <p:nvPicPr>
          <p:cNvPr id="8" name="Picture Placeholder 7" descr="Slide image">
            <a:extLst>
              <a:ext uri="{FF2B5EF4-FFF2-40B4-BE49-F238E27FC236}">
                <a16:creationId xmlns:a16="http://schemas.microsoft.com/office/drawing/2014/main" id="{C6CDA85C-88C0-6444-B1E8-D661956A20E8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6" name="Freeform 5" descr="Hollow accent block">
            <a:extLst>
              <a:ext uri="{FF2B5EF4-FFF2-40B4-BE49-F238E27FC236}">
                <a16:creationId xmlns:a16="http://schemas.microsoft.com/office/drawing/2014/main" id="{3EEE5409-3F6C-485D-B4C2-5247917F1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5363366" y="497489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67" name="Freeform 5" descr="Solid accent block">
            <a:extLst>
              <a:ext uri="{FF2B5EF4-FFF2-40B4-BE49-F238E27FC236}">
                <a16:creationId xmlns:a16="http://schemas.microsoft.com/office/drawing/2014/main" id="{0D74D4D5-6A4C-4248-8A92-B8CA1C918E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650080" y="4752199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20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407016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Our Product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C06D93-65F2-4552-88CF-83318CBE2CF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Etiam aliquet eu mi quis lacinia. Ut fermentum a magna ut.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07FF37F8-D747-444C-8664-2DF836965C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5472000" cy="3600000"/>
          </a:xfrm>
        </p:spPr>
        <p:txBody>
          <a:bodyPr/>
          <a:lstStyle/>
          <a:p>
            <a:pPr marL="0" indent="0">
              <a:buNone/>
            </a:pPr>
            <a:r>
              <a:rPr lang="en-ZA" sz="2800" dirty="0"/>
              <a:t>Lorem ipsum dolor sit amet, consectetur adipiscing elit. </a:t>
            </a:r>
          </a:p>
          <a:p>
            <a:r>
              <a:rPr lang="en-ZA" dirty="0"/>
              <a:t>Ut fermentum a magna ut eleifend. Integer convallis suscipit ante eu varius. </a:t>
            </a:r>
          </a:p>
          <a:p>
            <a:r>
              <a:rPr lang="en-ZA" dirty="0"/>
              <a:t>Morbi a purus dolor. Suspendisse sit amet ipsum finibus justo viverra blandit. </a:t>
            </a:r>
          </a:p>
          <a:p>
            <a:r>
              <a:rPr lang="en-ZA" dirty="0"/>
              <a:t>Ut congue quis tortor eget sodales. </a:t>
            </a:r>
          </a:p>
        </p:txBody>
      </p:sp>
      <p:pic>
        <p:nvPicPr>
          <p:cNvPr id="14" name="Picture Placeholder 13" descr="Image plaeceholder left">
            <a:extLst>
              <a:ext uri="{FF2B5EF4-FFF2-40B4-BE49-F238E27FC236}">
                <a16:creationId xmlns:a16="http://schemas.microsoft.com/office/drawing/2014/main" id="{FEA01CFE-4F0B-CC44-BFE2-2E561B199D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9" name="Picture Placeholder 18" descr="Image placeholder bottom">
            <a:extLst>
              <a:ext uri="{FF2B5EF4-FFF2-40B4-BE49-F238E27FC236}">
                <a16:creationId xmlns:a16="http://schemas.microsoft.com/office/drawing/2014/main" id="{0E34C8FB-E520-F145-92A4-42863771C42F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7" name="Picture Placeholder 16" descr="Image placeholder top">
            <a:extLst>
              <a:ext uri="{FF2B5EF4-FFF2-40B4-BE49-F238E27FC236}">
                <a16:creationId xmlns:a16="http://schemas.microsoft.com/office/drawing/2014/main" id="{893F9275-F9D8-C846-B8BE-3571B6BA9792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93854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459263"/>
            <a:ext cx="5472000" cy="360000"/>
          </a:xfrm>
        </p:spPr>
        <p:txBody>
          <a:bodyPr/>
          <a:lstStyle/>
          <a:p>
            <a:r>
              <a:rPr lang="en-ZA" dirty="0"/>
              <a:t>Proseware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67097"/>
            <a:ext cx="5472000" cy="1882828"/>
          </a:xfrm>
        </p:spPr>
        <p:txBody>
          <a:bodyPr/>
          <a:lstStyle/>
          <a:p>
            <a:r>
              <a:rPr lang="en-ZA" dirty="0"/>
              <a:t>Nulla a erat eget nunc hendrerit ultrices eu nec nulla. Donec viverra leo aliquet, auctor quam id, convallis orci. </a:t>
            </a:r>
          </a:p>
          <a:p>
            <a:pPr lvl="1"/>
            <a:r>
              <a:rPr lang="en-ZA" dirty="0"/>
              <a:t>Sed in molestie est. Cras ornare turpis at ligula posuere, sit amet accumsan neque lobortis.</a:t>
            </a:r>
          </a:p>
          <a:p>
            <a:pPr lvl="1"/>
            <a:r>
              <a:rPr lang="en-ZA" dirty="0"/>
              <a:t>Maecenas mattis risus ligula, sed ullamcorper nunc efficitur sed.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459788"/>
            <a:ext cx="5472000" cy="358775"/>
          </a:xfrm>
        </p:spPr>
        <p:txBody>
          <a:bodyPr/>
          <a:lstStyle/>
          <a:p>
            <a:r>
              <a:rPr lang="en-ZA" dirty="0"/>
              <a:t>Competitive Service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963789"/>
            <a:ext cx="5472113" cy="1883984"/>
          </a:xfrm>
        </p:spPr>
        <p:txBody>
          <a:bodyPr/>
          <a:lstStyle/>
          <a:p>
            <a:r>
              <a:rPr lang="en-ZA" dirty="0"/>
              <a:t>Praesent venenatis quam tortor, viverra nunc rutrum. </a:t>
            </a:r>
          </a:p>
          <a:p>
            <a:pPr lvl="1"/>
            <a:r>
              <a:rPr lang="en-ZA" dirty="0"/>
              <a:t>Maecenas malesuada ultricies sapien sit amet pharetra. </a:t>
            </a:r>
          </a:p>
          <a:p>
            <a:pPr lvl="1"/>
            <a:r>
              <a:rPr lang="en-ZA" dirty="0"/>
              <a:t>Nunc tempus, risus sodales sodales hendrerit, arcu dolor commodo libero, a sollicitudin quam nulla quis lectus. In at porta mauris.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Chart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23</a:t>
            </a:fld>
            <a:endParaRPr lang="en-ZA" dirty="0"/>
          </a:p>
        </p:txBody>
      </p:sp>
      <p:graphicFrame>
        <p:nvGraphicFramePr>
          <p:cNvPr id="11" name="Content Placeholder 10" title="Gross Revenue Placeholder Chart">
            <a:extLst>
              <a:ext uri="{FF2B5EF4-FFF2-40B4-BE49-F238E27FC236}">
                <a16:creationId xmlns:a16="http://schemas.microsoft.com/office/drawing/2014/main" id="{1F685447-B604-40DF-90C6-AC58E2F6E1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0965802"/>
              </p:ext>
            </p:extLst>
          </p:nvPr>
        </p:nvGraphicFramePr>
        <p:xfrm>
          <a:off x="431800" y="1511300"/>
          <a:ext cx="3600450" cy="4679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ontent Placeholder 11" title="Gross Revenue Placeholder Chart">
            <a:extLst>
              <a:ext uri="{FF2B5EF4-FFF2-40B4-BE49-F238E27FC236}">
                <a16:creationId xmlns:a16="http://schemas.microsoft.com/office/drawing/2014/main" id="{A0F4BB4A-48F2-43F4-A168-9FECE898C93D}"/>
              </a:ext>
            </a:extLst>
          </p:cNvPr>
          <p:cNvGraphicFramePr>
            <a:graphicFrameLocks noGrp="1"/>
          </p:cNvGraphicFramePr>
          <p:nvPr>
            <p:ph idx="33"/>
            <p:extLst>
              <p:ext uri="{D42A27DB-BD31-4B8C-83A1-F6EECF244321}">
                <p14:modId xmlns:p14="http://schemas.microsoft.com/office/powerpoint/2010/main" val="2503380638"/>
              </p:ext>
            </p:extLst>
          </p:nvPr>
        </p:nvGraphicFramePr>
        <p:xfrm>
          <a:off x="4302125" y="1511300"/>
          <a:ext cx="3600450" cy="4679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ontent Placeholder 12" title="Gross Revenue Placeholder Chart">
            <a:extLst>
              <a:ext uri="{FF2B5EF4-FFF2-40B4-BE49-F238E27FC236}">
                <a16:creationId xmlns:a16="http://schemas.microsoft.com/office/drawing/2014/main" id="{D4063C29-62FA-4587-B743-C298C5AA2962}"/>
              </a:ext>
            </a:extLst>
          </p:cNvPr>
          <p:cNvGraphicFramePr>
            <a:graphicFrameLocks noGrp="1"/>
          </p:cNvGraphicFramePr>
          <p:nvPr>
            <p:ph idx="34"/>
            <p:extLst>
              <p:ext uri="{D42A27DB-BD31-4B8C-83A1-F6EECF244321}">
                <p14:modId xmlns:p14="http://schemas.microsoft.com/office/powerpoint/2010/main" val="839349922"/>
              </p:ext>
            </p:extLst>
          </p:nvPr>
        </p:nvGraphicFramePr>
        <p:xfrm>
          <a:off x="8172450" y="1511300"/>
          <a:ext cx="3598863" cy="4679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Table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4AFD2-303D-4B48-AA3E-C96B74D8127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E0921D-4C1D-4106-9AC0-F73F30E8D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480079"/>
              </p:ext>
            </p:extLst>
          </p:nvPr>
        </p:nvGraphicFramePr>
        <p:xfrm>
          <a:off x="431801" y="1614845"/>
          <a:ext cx="11328401" cy="421200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18343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618343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ctr"/>
                      <a:endParaRPr lang="en-ZA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Vendors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Users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Consultants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Ad Buyers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Gross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ZA" sz="1600" b="0" dirty="0">
                          <a:solidFill>
                            <a:schemeClr val="bg1"/>
                          </a:solidFill>
                          <a:latin typeface="+mj-lt"/>
                        </a:rPr>
                        <a:t>Company Revenue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8349594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$6,750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$1,013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$33,750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$5,063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$135,000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$20,250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ZA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20YY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4000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50000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$270,000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ZA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$40,500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754214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rge image placeholder">
            <a:extLst>
              <a:ext uri="{FF2B5EF4-FFF2-40B4-BE49-F238E27FC236}">
                <a16:creationId xmlns:a16="http://schemas.microsoft.com/office/drawing/2014/main" id="{FB15BC12-29C3-3D4B-805A-8A860D70CA6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25</a:t>
            </a:fld>
            <a:endParaRPr lang="en-ZA" dirty="0"/>
          </a:p>
        </p:txBody>
      </p:sp>
      <p:sp>
        <p:nvSpPr>
          <p:cNvPr id="16" name="TextBox 15" descr="Accent design to caption block">
            <a:extLst>
              <a:ext uri="{FF2B5EF4-FFF2-40B4-BE49-F238E27FC236}">
                <a16:creationId xmlns:a16="http://schemas.microsoft.com/office/drawing/2014/main" id="{03888866-542D-43D4-BFE1-045D3635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4813138"/>
            <a:ext cx="691517" cy="1026777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 dirty="0"/>
          </a:p>
        </p:txBody>
      </p:sp>
      <p:sp>
        <p:nvSpPr>
          <p:cNvPr id="17" name="Isosceles Triangle 16" descr="Shadow accent to title">
            <a:extLst>
              <a:ext uri="{FF2B5EF4-FFF2-40B4-BE49-F238E27FC236}">
                <a16:creationId xmlns:a16="http://schemas.microsoft.com/office/drawing/2014/main" id="{667AA2A8-C66E-4F4C-A6E7-E7ABCE7E9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463958" y="5610101"/>
            <a:ext cx="225306" cy="201048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D8744987-7958-44D9-AE6F-009CA4C08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686" y="5066452"/>
            <a:ext cx="5675313" cy="539345"/>
          </a:xfrm>
        </p:spPr>
        <p:txBody>
          <a:bodyPr/>
          <a:lstStyle/>
          <a:p>
            <a:r>
              <a:rPr lang="en-ZA" dirty="0"/>
              <a:t>Lorem ipsum dolor sit amet, consectetur adipiscing elit. </a:t>
            </a:r>
          </a:p>
        </p:txBody>
      </p:sp>
      <p:sp>
        <p:nvSpPr>
          <p:cNvPr id="19" name="Isosceles Triangle 18" descr="To shadow accent to title">
            <a:extLst>
              <a:ext uri="{FF2B5EF4-FFF2-40B4-BE49-F238E27FC236}">
                <a16:creationId xmlns:a16="http://schemas.microsoft.com/office/drawing/2014/main" id="{ABF5B12D-6F10-4377-9094-B3E79ECB1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 flipV="1">
            <a:off x="463958" y="4860371"/>
            <a:ext cx="225306" cy="201048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placeholder">
            <a:extLst>
              <a:ext uri="{FF2B5EF4-FFF2-40B4-BE49-F238E27FC236}">
                <a16:creationId xmlns:a16="http://schemas.microsoft.com/office/drawing/2014/main" id="{C4330FBA-FEA8-B941-8864-B3DEDDE804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8" name="TextBox 37" descr="Accent to title block">
            <a:extLst>
              <a:ext uri="{FF2B5EF4-FFF2-40B4-BE49-F238E27FC236}">
                <a16:creationId xmlns:a16="http://schemas.microsoft.com/office/drawing/2014/main" id="{B231FB9C-F234-41D0-A4CE-8C29A5F2F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54303" y="3842399"/>
            <a:ext cx="846997" cy="2200275"/>
          </a:xfrm>
          <a:custGeom>
            <a:avLst/>
            <a:gdLst>
              <a:gd name="connsiteX0" fmla="*/ 99480 w 846997"/>
              <a:gd name="connsiteY0" fmla="*/ 0 h 2200275"/>
              <a:gd name="connsiteX1" fmla="*/ 846997 w 846997"/>
              <a:gd name="connsiteY1" fmla="*/ 0 h 2200275"/>
              <a:gd name="connsiteX2" fmla="*/ 846997 w 846997"/>
              <a:gd name="connsiteY2" fmla="*/ 2200275 h 2200275"/>
              <a:gd name="connsiteX3" fmla="*/ 99480 w 846997"/>
              <a:gd name="connsiteY3" fmla="*/ 2200275 h 2200275"/>
              <a:gd name="connsiteX4" fmla="*/ 0 w 846997"/>
              <a:gd name="connsiteY4" fmla="*/ 2099942 h 2200275"/>
              <a:gd name="connsiteX5" fmla="*/ 0 w 846997"/>
              <a:gd name="connsiteY5" fmla="*/ 100333 h 2200275"/>
              <a:gd name="connsiteX6" fmla="*/ 99480 w 846997"/>
              <a:gd name="connsiteY6" fmla="*/ 0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997" h="2200275">
                <a:moveTo>
                  <a:pt x="99480" y="0"/>
                </a:moveTo>
                <a:lnTo>
                  <a:pt x="846997" y="0"/>
                </a:lnTo>
                <a:lnTo>
                  <a:pt x="846997" y="2200275"/>
                </a:lnTo>
                <a:lnTo>
                  <a:pt x="99480" y="2200275"/>
                </a:lnTo>
                <a:cubicBezTo>
                  <a:pt x="44539" y="2200275"/>
                  <a:pt x="0" y="2155354"/>
                  <a:pt x="0" y="2099942"/>
                </a:cubicBezTo>
                <a:lnTo>
                  <a:pt x="0" y="100333"/>
                </a:lnTo>
                <a:cubicBezTo>
                  <a:pt x="0" y="44921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 dirty="0"/>
          </a:p>
        </p:txBody>
      </p:sp>
      <p:sp>
        <p:nvSpPr>
          <p:cNvPr id="35" name="Isosceles Triangle 34" descr="Shadow to title block">
            <a:extLst>
              <a:ext uri="{FF2B5EF4-FFF2-40B4-BE49-F238E27FC236}">
                <a16:creationId xmlns:a16="http://schemas.microsoft.com/office/drawing/2014/main" id="{FE193317-B8BD-46CA-B0A6-8A7511B08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59065" y="5556894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32" name="Freeform 5" descr="Solid accent block">
            <a:extLst>
              <a:ext uri="{FF2B5EF4-FFF2-40B4-BE49-F238E27FC236}">
                <a16:creationId xmlns:a16="http://schemas.microsoft.com/office/drawing/2014/main" id="{85E0D4E1-E389-4671-B0E7-165A10A05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257349" y="2355010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33" name="Freeform 5" descr="Hollow accent block">
            <a:extLst>
              <a:ext uri="{FF2B5EF4-FFF2-40B4-BE49-F238E27FC236}">
                <a16:creationId xmlns:a16="http://schemas.microsoft.com/office/drawing/2014/main" id="{8186FEAF-6E1E-4258-94C3-5C589D4B5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ZA" dirty="0"/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7C11A64B-7EA5-442C-8405-73273A533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ZA" dirty="0"/>
          </a:p>
        </p:txBody>
      </p:sp>
      <p:pic>
        <p:nvPicPr>
          <p:cNvPr id="8" name="Graphic 7" descr="User" title="Icon - Presenter Name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8512" y="3859066"/>
            <a:ext cx="218900" cy="21890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ZA" dirty="0"/>
              <a:t>April Hansson</a:t>
            </a:r>
          </a:p>
        </p:txBody>
      </p:sp>
      <p:pic>
        <p:nvPicPr>
          <p:cNvPr id="10" name="Graphic 9" descr="Smart Phone" title="Icon - Presenter Phone Number">
            <a:extLst>
              <a:ext uri="{FF2B5EF4-FFF2-40B4-BE49-F238E27FC236}">
                <a16:creationId xmlns:a16="http://schemas.microsoft.com/office/drawing/2014/main" id="{A29DE31C-E099-4579-BB03-675E0A40C5F2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678512" y="4223565"/>
            <a:ext cx="218900" cy="21890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ZA" dirty="0"/>
              <a:t>+1 23 987 6554</a:t>
            </a:r>
          </a:p>
        </p:txBody>
      </p:sp>
      <p:pic>
        <p:nvPicPr>
          <p:cNvPr id="9" name="Graphic 8" descr="Envelope" title="Icon Presenter Email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678512" y="4615862"/>
            <a:ext cx="218900" cy="2189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ZA" dirty="0"/>
              <a:t>april@www.proseware.com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661653" y="4942435"/>
            <a:ext cx="244786" cy="244786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43DBE4D9-1044-49A3-ABD5-477041FF2B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ZA" dirty="0"/>
              <a:t>www.proseware.com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rgbClr val="0070C0"/>
                </a:solidFill>
              </a:rPr>
              <a:t>Template Editing Instructions and Feedback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0A2811-986E-4EBF-9612-8E79971C972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27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B549AB6A-5364-42AF-B31A-FD9EDD1F5D06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2"/>
          <a:stretch/>
        </p:blipFill>
        <p:spPr>
          <a:xfrm>
            <a:off x="6078187" y="1511566"/>
            <a:ext cx="5881641" cy="44924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0D28F3C0-CCD3-49F1-B056-C7E3C5635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Sistemas de cores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E2B2AB-DFC0-4986-AFA8-9B055E8EAF4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Canais da imagem colorida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339C2BE-369D-4E53-A791-3C987602B5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t-BR" dirty="0"/>
              <a:t>O objeto de uma imagem colorida é uma matriz de 3 dimensões (3 canais) contendo em cada dimensão uma das 3 cores do </a:t>
            </a:r>
            <a:r>
              <a:rPr lang="pt-BR" b="1" dirty="0"/>
              <a:t>espeço RGB</a:t>
            </a:r>
            <a:r>
              <a:rPr lang="pt-BR" dirty="0"/>
              <a:t> (Red, Green, Blue).</a:t>
            </a:r>
          </a:p>
          <a:p>
            <a:pPr marL="0" indent="0">
              <a:lnSpc>
                <a:spcPct val="150000"/>
              </a:lnSpc>
              <a:buNone/>
            </a:pPr>
            <a:endParaRPr lang="pt-BR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D04B4C-9279-4F71-B8EA-DA92DE7F613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58620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D07902-5021-493A-A03A-87EDEC873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5472000" cy="432000"/>
          </a:xfrm>
        </p:spPr>
        <p:txBody>
          <a:bodyPr/>
          <a:lstStyle/>
          <a:p>
            <a:r>
              <a:rPr lang="pt-BR" dirty="0"/>
              <a:t>Sistemas de cores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2AE708-90FE-4D9B-8069-FA7A05ADDFF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1" y="1008000"/>
            <a:ext cx="5472000" cy="360000"/>
          </a:xfrm>
        </p:spPr>
        <p:txBody>
          <a:bodyPr/>
          <a:lstStyle/>
          <a:p>
            <a:r>
              <a:rPr lang="pt-BR" dirty="0"/>
              <a:t>Canais da imagem colorida</a:t>
            </a:r>
          </a:p>
          <a:p>
            <a:endParaRPr lang="pt-BR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4972B29-B28F-4722-A0BD-64C6160965A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38104" y="2103120"/>
            <a:ext cx="5988857" cy="45743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5E711-D53E-4DBC-81EA-56D932EF8F1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E28EA2D-9C43-4D39-A25E-15494709B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976" y="274320"/>
            <a:ext cx="4130224" cy="31546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CAA38A2-ECAA-4815-A83C-D615B7370E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9976" y="3522751"/>
            <a:ext cx="4130224" cy="31546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23826BE-83E2-4FE5-8F31-99F68ADC47B7}"/>
              </a:ext>
            </a:extLst>
          </p:cNvPr>
          <p:cNvSpPr/>
          <p:nvPr/>
        </p:nvSpPr>
        <p:spPr>
          <a:xfrm>
            <a:off x="7526960" y="3615418"/>
            <a:ext cx="282628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Vermelho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CD9A32A-DAE3-439E-A85B-50A188608C8F}"/>
              </a:ext>
            </a:extLst>
          </p:cNvPr>
          <p:cNvSpPr/>
          <p:nvPr/>
        </p:nvSpPr>
        <p:spPr>
          <a:xfrm>
            <a:off x="5756043" y="2414923"/>
            <a:ext cx="177091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Azul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1FC1A0-9E68-4B41-900B-99100643C404}"/>
              </a:ext>
            </a:extLst>
          </p:cNvPr>
          <p:cNvSpPr/>
          <p:nvPr/>
        </p:nvSpPr>
        <p:spPr>
          <a:xfrm>
            <a:off x="7526960" y="369239"/>
            <a:ext cx="2005660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Verde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1F5E69-B2B4-4CA5-BA72-55B811DADB6F}"/>
              </a:ext>
            </a:extLst>
          </p:cNvPr>
          <p:cNvSpPr txBox="1"/>
          <p:nvPr/>
        </p:nvSpPr>
        <p:spPr>
          <a:xfrm>
            <a:off x="431800" y="1550894"/>
            <a:ext cx="598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(blue, green, red) = cv2.split(img)</a:t>
            </a:r>
          </a:p>
        </p:txBody>
      </p:sp>
    </p:spTree>
    <p:extLst>
      <p:ext uri="{BB962C8B-B14F-4D97-AF65-F5344CB8AC3E}">
        <p14:creationId xmlns:p14="http://schemas.microsoft.com/office/powerpoint/2010/main" val="430560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C09386F6-BAF5-4614-9D91-E9B5F08F7513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tretch>
            <a:fillRect/>
          </a:stretch>
        </p:blipFill>
        <p:spPr>
          <a:xfrm>
            <a:off x="5452110" y="1105116"/>
            <a:ext cx="6394105" cy="479557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A7C8950-AEFA-4FB2-9F54-0052ECF89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Sistemas de cores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85A62-1173-4554-82E6-F0109F84AFC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Canais da imagem colorida</a:t>
            </a:r>
          </a:p>
          <a:p>
            <a:endParaRPr lang="pt-BR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B3D32A-B911-427F-B786-9DE8B9FFB3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4940100" cy="4680434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Cada canal está bem distribuido na imagem.</a:t>
            </a:r>
          </a:p>
          <a:p>
            <a:pPr marL="0" indent="0">
              <a:buNone/>
            </a:pPr>
            <a:r>
              <a:rPr lang="en-US" dirty="0"/>
              <a:t>hist = cv2.calcHist([canal], [0], None, [256], [0, 256])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2E836-C4BC-44D0-A36E-E360DE740A90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51271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29A5523-0554-44BE-80B2-2FA4B5E1AD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/>
          </a:blip>
          <a:srcRect l="17394" r="6107" b="1"/>
          <a:stretch/>
        </p:blipFill>
        <p:spPr>
          <a:xfrm>
            <a:off x="3125968" y="2527222"/>
            <a:ext cx="3316388" cy="3316386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2F7D155-5FD0-4E14-8FB1-B90BDA3709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alphaModFix/>
            <a:extLst/>
          </a:blip>
          <a:srcRect l="9990" r="-3" b="-3"/>
          <a:stretch/>
        </p:blipFill>
        <p:spPr>
          <a:xfrm>
            <a:off x="1" y="1"/>
            <a:ext cx="4443799" cy="3776782"/>
          </a:xfrm>
          <a:custGeom>
            <a:avLst/>
            <a:gdLst>
              <a:gd name="connsiteX0" fmla="*/ 0 w 4443799"/>
              <a:gd name="connsiteY0" fmla="*/ 0 h 3776782"/>
              <a:gd name="connsiteX1" fmla="*/ 4164578 w 4443799"/>
              <a:gd name="connsiteY1" fmla="*/ 0 h 3776782"/>
              <a:gd name="connsiteX2" fmla="*/ 4238884 w 4443799"/>
              <a:gd name="connsiteY2" fmla="*/ 154250 h 3776782"/>
              <a:gd name="connsiteX3" fmla="*/ 4443799 w 4443799"/>
              <a:gd name="connsiteY3" fmla="*/ 1169228 h 3776782"/>
              <a:gd name="connsiteX4" fmla="*/ 1836244 w 4443799"/>
              <a:gd name="connsiteY4" fmla="*/ 3776782 h 3776782"/>
              <a:gd name="connsiteX5" fmla="*/ 177598 w 4443799"/>
              <a:gd name="connsiteY5" fmla="*/ 3181344 h 3776782"/>
              <a:gd name="connsiteX6" fmla="*/ 0 w 4443799"/>
              <a:gd name="connsiteY6" fmla="*/ 3019932 h 3776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3799" h="3776782">
                <a:moveTo>
                  <a:pt x="0" y="0"/>
                </a:moveTo>
                <a:lnTo>
                  <a:pt x="4164578" y="0"/>
                </a:lnTo>
                <a:lnTo>
                  <a:pt x="4238884" y="154250"/>
                </a:lnTo>
                <a:cubicBezTo>
                  <a:pt x="4370833" y="466214"/>
                  <a:pt x="4443799" y="809200"/>
                  <a:pt x="4443799" y="1169228"/>
                </a:cubicBezTo>
                <a:cubicBezTo>
                  <a:pt x="4443799" y="2609341"/>
                  <a:pt x="3276357" y="3776782"/>
                  <a:pt x="1836244" y="3776782"/>
                </a:cubicBezTo>
                <a:cubicBezTo>
                  <a:pt x="1206195" y="3776782"/>
                  <a:pt x="628337" y="3553326"/>
                  <a:pt x="177598" y="3181344"/>
                </a:cubicBezTo>
                <a:lnTo>
                  <a:pt x="0" y="3019932"/>
                </a:lnTo>
                <a:close/>
              </a:path>
            </a:pathLst>
          </a:custGeom>
          <a:effectLst>
            <a:softEdge rad="0"/>
          </a:effectLst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4E433A4-2218-4B9D-AF10-19526CB1E5F1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4">
            <a:alphaModFix/>
            <a:extLst/>
          </a:blip>
          <a:srcRect l="5639" r="5144" b="-2"/>
          <a:stretch/>
        </p:blipFill>
        <p:spPr>
          <a:xfrm>
            <a:off x="20" y="3917273"/>
            <a:ext cx="3440566" cy="2950205"/>
          </a:xfrm>
          <a:custGeom>
            <a:avLst/>
            <a:gdLst>
              <a:gd name="connsiteX0" fmla="*/ 1539166 w 3440586"/>
              <a:gd name="connsiteY0" fmla="*/ 0 h 2950205"/>
              <a:gd name="connsiteX1" fmla="*/ 3440586 w 3440586"/>
              <a:gd name="connsiteY1" fmla="*/ 1901419 h 2950205"/>
              <a:gd name="connsiteX2" fmla="*/ 3211095 w 3440586"/>
              <a:gd name="connsiteY2" fmla="*/ 2807749 h 2950205"/>
              <a:gd name="connsiteX3" fmla="*/ 3124550 w 3440586"/>
              <a:gd name="connsiteY3" fmla="*/ 2950205 h 2950205"/>
              <a:gd name="connsiteX4" fmla="*/ 0 w 3440586"/>
              <a:gd name="connsiteY4" fmla="*/ 2950205 h 2950205"/>
              <a:gd name="connsiteX5" fmla="*/ 0 w 3440586"/>
              <a:gd name="connsiteY5" fmla="*/ 788141 h 2950205"/>
              <a:gd name="connsiteX6" fmla="*/ 71938 w 3440586"/>
              <a:gd name="connsiteY6" fmla="*/ 691940 h 2950205"/>
              <a:gd name="connsiteX7" fmla="*/ 1539166 w 3440586"/>
              <a:gd name="connsiteY7" fmla="*/ 0 h 2950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40586" h="2950205">
                <a:moveTo>
                  <a:pt x="1539166" y="0"/>
                </a:moveTo>
                <a:cubicBezTo>
                  <a:pt x="2589292" y="0"/>
                  <a:pt x="3440586" y="851294"/>
                  <a:pt x="3440586" y="1901419"/>
                </a:cubicBezTo>
                <a:cubicBezTo>
                  <a:pt x="3440586" y="2229583"/>
                  <a:pt x="3357452" y="2538330"/>
                  <a:pt x="3211095" y="2807749"/>
                </a:cubicBezTo>
                <a:lnTo>
                  <a:pt x="3124550" y="2950205"/>
                </a:lnTo>
                <a:lnTo>
                  <a:pt x="0" y="2950205"/>
                </a:lnTo>
                <a:lnTo>
                  <a:pt x="0" y="788141"/>
                </a:lnTo>
                <a:lnTo>
                  <a:pt x="71938" y="691940"/>
                </a:lnTo>
                <a:cubicBezTo>
                  <a:pt x="420687" y="269355"/>
                  <a:pt x="948471" y="0"/>
                  <a:pt x="1539166" y="0"/>
                </a:cubicBezTo>
                <a:close/>
              </a:path>
            </a:pathLst>
          </a:custGeom>
          <a:solidFill>
            <a:srgbClr val="FFFFFF">
              <a:shade val="85000"/>
            </a:srgbClr>
          </a:solidFill>
          <a:effectLst>
            <a:softEdge rad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257392-088E-4D55-B128-FFD59A895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AD644F8-020F-48DB-97BC-53C47C234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6359" y="37444"/>
            <a:ext cx="4333814" cy="12129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z="3600" dirty="0"/>
              <a:t>Sistemas de cores</a:t>
            </a:r>
            <a:endParaRPr lang="en-US" sz="3600" kern="1200" dirty="0">
              <a:solidFill>
                <a:srgbClr val="0000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04F583-302D-4E70-8B45-EC3A98C3543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734684" y="1520190"/>
            <a:ext cx="5243956" cy="45407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cv2.cvtColor(</a:t>
            </a:r>
            <a:r>
              <a:rPr lang="en-US" dirty="0" err="1"/>
              <a:t>img</a:t>
            </a:r>
            <a:r>
              <a:rPr lang="en-US" dirty="0"/>
              <a:t>, cv2.COLOR_BGR2GRAY)</a:t>
            </a:r>
          </a:p>
          <a:p>
            <a:endParaRPr lang="en-US" dirty="0"/>
          </a:p>
          <a:p>
            <a:r>
              <a:rPr lang="pt-BR" dirty="0"/>
              <a:t>cv2.cvtColor(img, cv2.COLOR_BGR2HSV)</a:t>
            </a:r>
          </a:p>
          <a:p>
            <a:endParaRPr lang="en-US" dirty="0"/>
          </a:p>
          <a:p>
            <a:r>
              <a:rPr lang="pt-BR" dirty="0"/>
              <a:t>cv2.cvtColor(img, cv2.COLOR_BGR2LAB)</a:t>
            </a:r>
          </a:p>
          <a:p>
            <a:endParaRPr lang="en-US" dirty="0"/>
          </a:p>
          <a:p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FC640-686D-4786-BBD9-97608E503630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19B51A1E-902D-48AF-9020-955120F399B6}" type="slidenum">
              <a:rPr lang="en-US" sz="1100">
                <a:solidFill>
                  <a:srgbClr val="898989"/>
                </a:solidFill>
                <a:latin typeface="+mn-lt"/>
                <a:cs typeface="+mn-cs"/>
              </a:rPr>
              <a:pPr algn="r">
                <a:spcAft>
                  <a:spcPts val="600"/>
                </a:spcAft>
              </a:pPr>
              <a:t>6</a:t>
            </a:fld>
            <a:endParaRPr lang="en-US" sz="1100">
              <a:solidFill>
                <a:srgbClr val="898989"/>
              </a:solidFill>
              <a:latin typeface="+mn-lt"/>
              <a:cs typeface="+mn-cs"/>
            </a:endParaRP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8736E1A7-B403-4CFD-9D4E-B189A7B71CA5}"/>
              </a:ext>
            </a:extLst>
          </p:cNvPr>
          <p:cNvSpPr txBox="1">
            <a:spLocks/>
          </p:cNvSpPr>
          <p:nvPr/>
        </p:nvSpPr>
        <p:spPr>
          <a:xfrm>
            <a:off x="6743714" y="1070346"/>
            <a:ext cx="5472000" cy="3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Outros espaços de cores</a:t>
            </a:r>
          </a:p>
        </p:txBody>
      </p:sp>
    </p:spTree>
    <p:extLst>
      <p:ext uri="{BB962C8B-B14F-4D97-AF65-F5344CB8AC3E}">
        <p14:creationId xmlns:p14="http://schemas.microsoft.com/office/powerpoint/2010/main" val="3397706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A81E4AE8-6D21-44FF-A3F4-7D4E9656A81A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2"/>
          <a:srcRect l="13455" r="13455"/>
          <a:stretch/>
        </p:blipFill>
        <p:spPr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6249519-3AE7-45B3-846C-3408817E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Sistemas de cores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4C961E-8299-401A-9BA0-E965FE55B15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Espaço de cor HSV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71EA48-434E-46C8-BE87-B67DB4933D4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cv2.cvtColor(</a:t>
            </a:r>
            <a:r>
              <a:rPr lang="en-US" dirty="0" err="1"/>
              <a:t>img</a:t>
            </a:r>
            <a:r>
              <a:rPr lang="en-US" dirty="0"/>
              <a:t>, cv2.COLOR_BGR2HSV)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343C2-2C52-4C2D-AA38-15D5C7D1495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20752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B2B078C-8DCA-4E25-8319-A3D04D823E3D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26075" r="26075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7C15BC0-9393-40AC-B066-A0E1FEC1A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Histogramas de imagem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244C3F-A941-4FB2-A058-02AE8592205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pt-BR" dirty="0"/>
              <a:t>Identificando q qualidade do contraste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F391A5-285E-4898-8F32-2DAD312A31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No caso de uma imagem preto e branca temos apenas um canal, ou seja, apenas uma matriz de 2</a:t>
            </a:r>
          </a:p>
          <a:p>
            <a:pPr marL="0" indent="0">
              <a:buNone/>
            </a:pPr>
            <a:r>
              <a:rPr lang="pt-BR"/>
              <a:t>dimensões. </a:t>
            </a:r>
          </a:p>
          <a:p>
            <a:pPr marL="0" indent="0">
              <a:buNone/>
            </a:pPr>
            <a:endParaRPr lang="pt-BR"/>
          </a:p>
          <a:p>
            <a:pPr marL="0" indent="0">
              <a:buNone/>
            </a:pPr>
            <a:r>
              <a:rPr lang="pt-BR" dirty="0"/>
              <a:t>hist, bins = np.histogram(img.flatten(), 256, [0, 256])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755DC2-8456-408D-918D-7E1B34CC6E3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78513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E139032-8BAB-4906-A8D1-0082447272DC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tretch>
            <a:fillRect/>
          </a:stretch>
        </p:blipFill>
        <p:spPr>
          <a:xfrm>
            <a:off x="5692140" y="993975"/>
            <a:ext cx="6115485" cy="438912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4A90BD-D912-478F-89CA-BA75AE381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Histogramas de imagem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6596A8-D50D-4959-BD5F-3BC77C46C64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1" y="1008000"/>
            <a:ext cx="5260140" cy="360000"/>
          </a:xfrm>
        </p:spPr>
        <p:txBody>
          <a:bodyPr/>
          <a:lstStyle/>
          <a:p>
            <a:r>
              <a:rPr lang="pt-BR" dirty="0"/>
              <a:t>Quantidade de pixels por intensidade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3C9E6C9-8102-4389-B986-55F01F28F3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260140" cy="4680434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Gráfico de colunas que representa a distribuição dos valores dos pixels da imagem (do mais claro até o mais escuro).</a:t>
            </a:r>
          </a:p>
          <a:p>
            <a:pPr marL="0" indent="0">
              <a:buNone/>
            </a:pPr>
            <a:r>
              <a:rPr lang="pt-BR" dirty="0"/>
              <a:t>O eixo X possui uma distribuição de 0 a 255, a intensidade do pixel. No eixo Y, a quantidade de pixels daquela intensidade.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39086-F2D8-4DC3-8226-A0496B4F804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9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619520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metric Presentation Layout_SB - v5.potx" id="{D23EA009-1275-445B-9B7F-C601617D2B1D}" vid="{30A9F54A-813B-40F2-AB5B-755CECE9CC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827</Words>
  <Application>Microsoft Office PowerPoint</Application>
  <PresentationFormat>Widescreen</PresentationFormat>
  <Paragraphs>168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Corbel</vt:lpstr>
      <vt:lpstr>Times New Roman</vt:lpstr>
      <vt:lpstr>Office Theme</vt:lpstr>
      <vt:lpstr>Sistema Autônomo de Evasão de Colisões</vt:lpstr>
      <vt:lpstr>Sumário</vt:lpstr>
      <vt:lpstr>Sistemas de cores</vt:lpstr>
      <vt:lpstr>Sistemas de cores</vt:lpstr>
      <vt:lpstr>Sistemas de cores</vt:lpstr>
      <vt:lpstr>Sistemas de cores</vt:lpstr>
      <vt:lpstr>Sistemas de cores</vt:lpstr>
      <vt:lpstr>Histogramas de imagem</vt:lpstr>
      <vt:lpstr>Histogramas de imagem</vt:lpstr>
      <vt:lpstr>Equalização de Histograma</vt:lpstr>
      <vt:lpstr>Suavização de imagens</vt:lpstr>
      <vt:lpstr>Suavização de imagens</vt:lpstr>
      <vt:lpstr>Suavização de imagens</vt:lpstr>
      <vt:lpstr>Binarização com limiar</vt:lpstr>
      <vt:lpstr>Binarização com limiar</vt:lpstr>
      <vt:lpstr>Segmentação</vt:lpstr>
      <vt:lpstr>Section Divider Option 1</vt:lpstr>
      <vt:lpstr>Section Divider Option 2</vt:lpstr>
      <vt:lpstr>About Us</vt:lpstr>
      <vt:lpstr>Our Promise</vt:lpstr>
      <vt:lpstr>Our Product</vt:lpstr>
      <vt:lpstr>Comparison</vt:lpstr>
      <vt:lpstr>Chart Options</vt:lpstr>
      <vt:lpstr>Table</vt:lpstr>
      <vt:lpstr>Lorem ipsum dolor sit amet, consectetur adipiscing elit. </vt:lpstr>
      <vt:lpstr>Thank You</vt:lpstr>
      <vt:lpstr>Customize this Template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2018-10-04T02:43:37Z</dcterms:created>
  <dcterms:modified xsi:type="dcterms:W3CDTF">2018-10-04T03:53:09Z</dcterms:modified>
</cp:coreProperties>
</file>